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19"/>
  </p:notesMasterIdLst>
  <p:sldIdLst>
    <p:sldId id="314" r:id="rId6"/>
    <p:sldId id="316" r:id="rId7"/>
    <p:sldId id="317" r:id="rId8"/>
    <p:sldId id="318" r:id="rId9"/>
    <p:sldId id="319" r:id="rId10"/>
    <p:sldId id="320" r:id="rId11"/>
    <p:sldId id="321" r:id="rId12"/>
    <p:sldId id="322" r:id="rId13"/>
    <p:sldId id="323" r:id="rId14"/>
    <p:sldId id="309" r:id="rId15"/>
    <p:sldId id="324" r:id="rId16"/>
    <p:sldId id="326" r:id="rId17"/>
    <p:sldId id="325" r:id="rId18"/>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5" autoAdjust="0"/>
    <p:restoredTop sz="94660"/>
  </p:normalViewPr>
  <p:slideViewPr>
    <p:cSldViewPr snapToGrid="0" showGuides="1">
      <p:cViewPr varScale="1">
        <p:scale>
          <a:sx n="154" d="100"/>
          <a:sy n="154" d="100"/>
        </p:scale>
        <p:origin x="1848" y="132"/>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2019</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Costs and prices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4.A </a:t>
            </a:r>
            <a:r>
              <a:rPr lang="en-GB" dirty="0">
                <a:solidFill>
                  <a:schemeClr val="tx1"/>
                </a:solidFill>
              </a:rPr>
              <a:t>Monitoring the MPC’s key </a:t>
            </a:r>
            <a:r>
              <a:rPr lang="en-GB" dirty="0" smtClean="0">
                <a:solidFill>
                  <a:schemeClr val="tx1"/>
                </a:solidFill>
              </a:rPr>
              <a:t>judgements</a:t>
            </a:r>
            <a:endParaRPr lang="en-GB" dirty="0">
              <a:solidFill>
                <a:schemeClr val="tx1"/>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485" y="838200"/>
            <a:ext cx="5005030" cy="5622534"/>
          </a:xfrm>
          <a:prstGeom prst="rect">
            <a:avLst/>
          </a:prstGeom>
        </p:spPr>
      </p:pic>
    </p:spTree>
    <p:extLst>
      <p:ext uri="{BB962C8B-B14F-4D97-AF65-F5344CB8AC3E}">
        <p14:creationId xmlns:p14="http://schemas.microsoft.com/office/powerpoint/2010/main" val="3052600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4.B </a:t>
            </a:r>
            <a:r>
              <a:rPr lang="en-GB" dirty="0"/>
              <a:t>Pay growth has continued to strengthen  </a:t>
            </a:r>
          </a:p>
          <a:p>
            <a:pPr lvl="2"/>
            <a:r>
              <a:rPr lang="en-GB" dirty="0"/>
              <a:t>Indicators of pay growth</a:t>
            </a:r>
          </a:p>
          <a:p>
            <a:endParaRPr lang="en-GB" dirty="0"/>
          </a:p>
        </p:txBody>
      </p:sp>
      <p:sp>
        <p:nvSpPr>
          <p:cNvPr id="5" name="Text Placeholder 4"/>
          <p:cNvSpPr>
            <a:spLocks noGrp="1"/>
          </p:cNvSpPr>
          <p:nvPr>
            <p:ph type="body" sz="quarter" idx="16"/>
          </p:nvPr>
        </p:nvSpPr>
        <p:spPr>
          <a:xfrm>
            <a:off x="292100" y="5212080"/>
            <a:ext cx="8491538" cy="1645921"/>
          </a:xfrm>
        </p:spPr>
        <p:txBody>
          <a:bodyPr/>
          <a:lstStyle/>
          <a:p>
            <a:pPr lvl="3"/>
            <a:r>
              <a:rPr lang="en-GB" dirty="0" smtClean="0"/>
              <a:t>Sources</a:t>
            </a:r>
            <a:r>
              <a:rPr lang="en-GB" dirty="0"/>
              <a:t>: Bank of England, CBI, Chartered Institute of Personnel and Development (CIPD), </a:t>
            </a:r>
            <a:r>
              <a:rPr lang="en-GB" dirty="0" smtClean="0"/>
              <a:t>KPMG/REC/IHS </a:t>
            </a:r>
            <a:r>
              <a:rPr lang="en-GB" dirty="0" err="1"/>
              <a:t>Markit</a:t>
            </a:r>
            <a:r>
              <a:rPr lang="en-GB" dirty="0"/>
              <a:t>, ONS and Bank calculations</a:t>
            </a:r>
            <a:r>
              <a:rPr lang="en-GB" dirty="0" smtClean="0"/>
              <a:t>.</a:t>
            </a:r>
          </a:p>
          <a:p>
            <a:endParaRPr lang="en-GB" dirty="0"/>
          </a:p>
          <a:p>
            <a:r>
              <a:rPr lang="en-GB" dirty="0"/>
              <a:t>(a)	Three-month average growth on the same period a year earlier. Figures for 2018 Q4 are Bank staff’s projections, based on data to November.</a:t>
            </a:r>
          </a:p>
          <a:p>
            <a:r>
              <a:rPr lang="en-GB" dirty="0"/>
              <a:t>(b)	Total pay excluding bonuses and arrears of pay.</a:t>
            </a:r>
          </a:p>
          <a:p>
            <a:r>
              <a:rPr lang="en-GB" dirty="0"/>
              <a:t>(c)	Measure of expected pay for the year ahead. Produced by weighting together responses for manufacturing, distributive trades, business/consumer/professional services and financial services using employee job shares from Workforce Jobs.</a:t>
            </a:r>
          </a:p>
          <a:p>
            <a:r>
              <a:rPr lang="en-GB" dirty="0"/>
              <a:t>(d)	Quarterly averages for manufacturing and services weighted together using employee job shares. The scores refer to companies’ labour costs over the past three months compared with the same period a year earlier. Scores of -5 and 5 represent rapidly falling and rapidly rising costs respectively, with zero representing no change.</a:t>
            </a:r>
          </a:p>
          <a:p>
            <a:r>
              <a:rPr lang="en-GB" dirty="0"/>
              <a:t>(e)	Pay increase intentions excluding bonuses over the coming year. Data only available since 2012.</a:t>
            </a:r>
          </a:p>
          <a:p>
            <a:r>
              <a:rPr lang="en-GB" dirty="0"/>
              <a:t>(f)	Quarterly averages for the pay of permanent and temporary new placements weighted together using LFS employee job shares. A reading above 50 indicates growth on the previous month and below 50 indicates a decrease</a:t>
            </a:r>
            <a:r>
              <a:rPr lang="en-GB" dirty="0" smtClean="0"/>
              <a:t>.</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7850" y="1080000"/>
            <a:ext cx="5468300" cy="3729037"/>
          </a:xfrm>
          <a:prstGeom prst="rect">
            <a:avLst/>
          </a:prstGeom>
        </p:spPr>
      </p:pic>
    </p:spTree>
    <p:extLst>
      <p:ext uri="{BB962C8B-B14F-4D97-AF65-F5344CB8AC3E}">
        <p14:creationId xmlns:p14="http://schemas.microsoft.com/office/powerpoint/2010/main" val="2144126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554067"/>
          </a:xfrm>
        </p:spPr>
        <p:txBody>
          <a:bodyPr/>
          <a:lstStyle/>
          <a:p>
            <a:pPr lvl="1"/>
            <a:r>
              <a:rPr lang="en-GB" b="1" dirty="0"/>
              <a:t>Table 4.C </a:t>
            </a:r>
            <a:r>
              <a:rPr lang="en-GB" dirty="0">
                <a:solidFill>
                  <a:schemeClr val="tx1"/>
                </a:solidFill>
              </a:rPr>
              <a:t>Indicators of inflation expectations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698067" y="838200"/>
            <a:ext cx="3178455" cy="2489201"/>
          </a:xfrm>
        </p:spPr>
        <p:txBody>
          <a:bodyPr/>
          <a:lstStyle/>
          <a:p>
            <a:pPr lvl="3"/>
            <a:r>
              <a:rPr lang="en-GB" dirty="0"/>
              <a:t/>
            </a:r>
            <a:br>
              <a:rPr lang="en-GB" dirty="0"/>
            </a:br>
            <a:r>
              <a:rPr lang="en-GB" dirty="0"/>
              <a:t>Sources: Bank of England, Barclays Capital, Bloomberg Finance L.P., CBI (all rights reserved), Citigroup, </a:t>
            </a:r>
            <a:r>
              <a:rPr lang="en-GB" dirty="0" err="1"/>
              <a:t>GfK</a:t>
            </a:r>
            <a:r>
              <a:rPr lang="en-GB" dirty="0"/>
              <a:t>, ONS, TNS, </a:t>
            </a:r>
            <a:r>
              <a:rPr lang="en-GB" dirty="0" err="1"/>
              <a:t>YouGov</a:t>
            </a:r>
            <a:r>
              <a:rPr lang="en-GB" dirty="0"/>
              <a:t> and Bank calculations</a:t>
            </a:r>
            <a:r>
              <a:rPr lang="en-GB" dirty="0" smtClean="0"/>
              <a:t>.</a:t>
            </a:r>
          </a:p>
          <a:p>
            <a:endParaRPr lang="en-GB" dirty="0"/>
          </a:p>
          <a:p>
            <a:r>
              <a:rPr lang="en-GB" dirty="0"/>
              <a:t>(a)	Data are not seasonally adjusted.</a:t>
            </a:r>
          </a:p>
          <a:p>
            <a:r>
              <a:rPr lang="en-GB" dirty="0"/>
              <a:t>(b)	Financial markets data are averages to 30 January 2019. </a:t>
            </a:r>
            <a:r>
              <a:rPr lang="en-GB" dirty="0" err="1"/>
              <a:t>YouGov</a:t>
            </a:r>
            <a:r>
              <a:rPr lang="en-GB" dirty="0"/>
              <a:t>/Citigroup data are for January 2019.</a:t>
            </a:r>
          </a:p>
          <a:p>
            <a:r>
              <a:rPr lang="en-GB" dirty="0"/>
              <a:t>(c)	The household surveys ask about expected changes in prices but do not reference a specific price index. The measures are based on the median estimated price change.</a:t>
            </a:r>
          </a:p>
          <a:p>
            <a:r>
              <a:rPr lang="en-GB" dirty="0"/>
              <a:t>(d)	In 2016 Q1, the survey provider changed from </a:t>
            </a:r>
            <a:r>
              <a:rPr lang="en-GB" dirty="0" err="1"/>
              <a:t>GfK</a:t>
            </a:r>
            <a:r>
              <a:rPr lang="en-GB" dirty="0"/>
              <a:t> to TNS.</a:t>
            </a:r>
          </a:p>
          <a:p>
            <a:r>
              <a:rPr lang="en-GB" dirty="0"/>
              <a:t>(e)	CBI data for the distributive trade sector. Companies are asked about the expected percentage price change over the coming </a:t>
            </a:r>
            <a:r>
              <a:rPr lang="en-GB" dirty="0" smtClean="0"/>
              <a:t/>
            </a:r>
            <a:br>
              <a:rPr lang="en-GB" dirty="0" smtClean="0"/>
            </a:br>
            <a:r>
              <a:rPr lang="en-GB" dirty="0" smtClean="0"/>
              <a:t>12 </a:t>
            </a:r>
            <a:r>
              <a:rPr lang="en-GB" dirty="0"/>
              <a:t>months and the following 12 months in the markets in which they compete.</a:t>
            </a:r>
          </a:p>
          <a:p>
            <a:r>
              <a:rPr lang="en-GB" dirty="0"/>
              <a:t>(f)	Instantaneous RPI inflation one and three years ahead and </a:t>
            </a:r>
            <a:r>
              <a:rPr lang="en-GB" dirty="0" smtClean="0"/>
              <a:t/>
            </a:r>
            <a:br>
              <a:rPr lang="en-GB" dirty="0" smtClean="0"/>
            </a:br>
            <a:r>
              <a:rPr lang="en-GB" dirty="0" smtClean="0"/>
              <a:t>five-year </a:t>
            </a:r>
            <a:r>
              <a:rPr lang="en-GB" dirty="0"/>
              <a:t>RPI inflation five years ahead, implied by swaps.</a:t>
            </a:r>
          </a:p>
          <a:p>
            <a:r>
              <a:rPr lang="en-GB" dirty="0"/>
              <a:t>(g)	Bank’s survey of external forecasters, inflation rate three years ahead</a:t>
            </a:r>
            <a:r>
              <a:rPr lang="en-GB" dirty="0" smtClean="0"/>
              <a:t>.</a:t>
            </a:r>
            <a:endParaRPr lang="en-GB"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00" y="838200"/>
            <a:ext cx="4864100" cy="5896454"/>
          </a:xfrm>
          <a:prstGeom prst="rect">
            <a:avLst/>
          </a:prstGeom>
        </p:spPr>
      </p:pic>
    </p:spTree>
    <p:extLst>
      <p:ext uri="{BB962C8B-B14F-4D97-AF65-F5344CB8AC3E}">
        <p14:creationId xmlns:p14="http://schemas.microsoft.com/office/powerpoint/2010/main" val="3564342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4.1 </a:t>
            </a:r>
            <a:r>
              <a:rPr lang="en-GB" dirty="0"/>
              <a:t>CPI inflation is expected to fall below the target</a:t>
            </a:r>
          </a:p>
          <a:p>
            <a:pPr lvl="2"/>
            <a:r>
              <a:rPr lang="en-GB" dirty="0"/>
              <a:t>CPI inflation and Bank staff’s near-term projection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The beige diamonds show Bank staff’s central projection for CPI inflation in October, November and December 2018 at the time of the November 2018 </a:t>
            </a:r>
            <a:r>
              <a:rPr lang="en-GB" i="1" dirty="0"/>
              <a:t>Inflation Report</a:t>
            </a:r>
            <a:r>
              <a:rPr lang="en-GB" dirty="0"/>
              <a:t>. The </a:t>
            </a:r>
            <a:r>
              <a:rPr lang="en-GB" dirty="0" smtClean="0"/>
              <a:t/>
            </a:r>
            <a:br>
              <a:rPr lang="en-GB" dirty="0" smtClean="0"/>
            </a:br>
            <a:r>
              <a:rPr lang="en-GB" dirty="0" smtClean="0"/>
              <a:t>red </a:t>
            </a:r>
            <a:r>
              <a:rPr lang="en-GB" dirty="0"/>
              <a:t>diamonds show the current staff projection for January, February and March 2019. The bands on each side of the diamonds show the root mean squared error of the projections for CPI inflation one, two and three months ahead made since 2004</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7812" y="1371600"/>
            <a:ext cx="6135637" cy="3828906"/>
          </a:xfrm>
          <a:prstGeom prst="rect">
            <a:avLst/>
          </a:prstGeom>
        </p:spPr>
      </p:pic>
    </p:spTree>
    <p:extLst>
      <p:ext uri="{BB962C8B-B14F-4D97-AF65-F5344CB8AC3E}">
        <p14:creationId xmlns:p14="http://schemas.microsoft.com/office/powerpoint/2010/main" val="2553973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4.2 </a:t>
            </a:r>
            <a:r>
              <a:rPr lang="en-GB" dirty="0"/>
              <a:t>Sterling wholesale energy prices have fallen since November</a:t>
            </a:r>
          </a:p>
          <a:p>
            <a:pPr lvl="2"/>
            <a:r>
              <a:rPr lang="en-GB" dirty="0"/>
              <a:t>Sterling oil and wholesale gas </a:t>
            </a:r>
            <a:r>
              <a:rPr lang="en-GB" dirty="0" smtClean="0"/>
              <a:t>prices</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Bank of England, Bloomberg Finance L.P., </a:t>
            </a:r>
            <a:r>
              <a:rPr lang="en-GB" dirty="0" err="1"/>
              <a:t>Eikon</a:t>
            </a:r>
            <a:r>
              <a:rPr lang="en-GB" dirty="0"/>
              <a:t> from </a:t>
            </a:r>
            <a:r>
              <a:rPr lang="en-GB" dirty="0" err="1"/>
              <a:t>Refinitiv</a:t>
            </a:r>
            <a:r>
              <a:rPr lang="en-GB" dirty="0"/>
              <a:t> and Bank calculations</a:t>
            </a:r>
            <a:r>
              <a:rPr lang="en-GB" dirty="0" smtClean="0"/>
              <a:t>.</a:t>
            </a:r>
          </a:p>
          <a:p>
            <a:endParaRPr lang="en-GB" dirty="0"/>
          </a:p>
          <a:p>
            <a:r>
              <a:rPr lang="en-GB" dirty="0"/>
              <a:t>(a)	Fifteen working day averages to 24 October 2018 and 30 January 2019 respectively.</a:t>
            </a:r>
          </a:p>
          <a:p>
            <a:r>
              <a:rPr lang="en-GB" dirty="0"/>
              <a:t>(b)	US dollar Brent forward prices for delivery in 10–25 days’ time converted into sterling.</a:t>
            </a:r>
          </a:p>
          <a:p>
            <a:r>
              <a:rPr lang="en-GB" dirty="0"/>
              <a:t>(c)	One-day forward price of UK natural gas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4232" y="1536336"/>
            <a:ext cx="6537973" cy="4197714"/>
          </a:xfrm>
          <a:prstGeom prst="rect">
            <a:avLst/>
          </a:prstGeom>
        </p:spPr>
      </p:pic>
    </p:spTree>
    <p:extLst>
      <p:ext uri="{BB962C8B-B14F-4D97-AF65-F5344CB8AC3E}">
        <p14:creationId xmlns:p14="http://schemas.microsoft.com/office/powerpoint/2010/main" val="3788043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4.3 </a:t>
            </a:r>
            <a:r>
              <a:rPr lang="en-GB" dirty="0"/>
              <a:t>Lower energy prices are expected to reduce CPI inflation in the near term</a:t>
            </a:r>
          </a:p>
          <a:p>
            <a:pPr lvl="2"/>
            <a:r>
              <a:rPr lang="en-GB" dirty="0"/>
              <a:t>Contributions to CPI inflation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Bloomberg Finance L.P., Department for Business, Energy and Industrial Strategy, ONS and Bank calculations</a:t>
            </a:r>
            <a:r>
              <a:rPr lang="en-GB" dirty="0" smtClean="0"/>
              <a:t>.</a:t>
            </a:r>
          </a:p>
          <a:p>
            <a:endParaRPr lang="en-GB" dirty="0"/>
          </a:p>
          <a:p>
            <a:r>
              <a:rPr lang="en-GB" dirty="0"/>
              <a:t>(a)	Contributions to annual CPI inflation. Figures in parentheses are CPI basket weights in 2018 and may not sum to 100 due to rounding.</a:t>
            </a:r>
          </a:p>
          <a:p>
            <a:r>
              <a:rPr lang="en-GB" dirty="0"/>
              <a:t>(b)	Bank staff’s projection. Fuels and lubricants estimates use Department for Business, Energy and Industrial Strategy petrol price data for January 2019 and are then based on the February 2019 </a:t>
            </a:r>
            <a:r>
              <a:rPr lang="en-GB" i="1" dirty="0"/>
              <a:t>Inflation Report</a:t>
            </a:r>
            <a:r>
              <a:rPr lang="en-GB" dirty="0"/>
              <a:t> sterling oil futures curve, shown in </a:t>
            </a:r>
            <a:r>
              <a:rPr lang="en-GB" b="1" dirty="0"/>
              <a:t>Chart 4.2</a:t>
            </a:r>
            <a:r>
              <a:rPr lang="en-GB" dirty="0"/>
              <a:t>.</a:t>
            </a:r>
          </a:p>
          <a:p>
            <a:r>
              <a:rPr lang="en-GB" dirty="0"/>
              <a:t>(c)	Difference between CPI inflation and the other contributions identified in the chart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4182" y="1544854"/>
            <a:ext cx="6135637" cy="3828906"/>
          </a:xfrm>
          <a:prstGeom prst="rect">
            <a:avLst/>
          </a:prstGeom>
        </p:spPr>
      </p:pic>
    </p:spTree>
    <p:extLst>
      <p:ext uri="{BB962C8B-B14F-4D97-AF65-F5344CB8AC3E}">
        <p14:creationId xmlns:p14="http://schemas.microsoft.com/office/powerpoint/2010/main" val="597758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4.4 </a:t>
            </a:r>
            <a:r>
              <a:rPr lang="en-GB" dirty="0"/>
              <a:t>Inflation among import-intensive components of the CPI has fallen back recently</a:t>
            </a:r>
          </a:p>
          <a:p>
            <a:pPr lvl="2"/>
            <a:r>
              <a:rPr lang="en-GB" dirty="0"/>
              <a:t>CPI inflation by import intensity</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Higher import-intensive and lower import-intensive CPI components comprise the top half and bottom half respectively of CPI components by weight ordered by import intensity. </a:t>
            </a:r>
            <a:r>
              <a:rPr lang="en-GB" dirty="0" smtClean="0"/>
              <a:t/>
            </a:r>
            <a:br>
              <a:rPr lang="en-GB" dirty="0" smtClean="0"/>
            </a:br>
            <a:r>
              <a:rPr lang="en-GB" dirty="0" smtClean="0"/>
              <a:t>Data </a:t>
            </a:r>
            <a:r>
              <a:rPr lang="en-GB" dirty="0"/>
              <a:t>exclude fuel and administered and regulated prices and are adjusted by Bank staff for changes in the rate of VAT, although there is uncertainty around the precise impact of those changes. Import intensities are ONS estimates of the percentage total contribution of imports to final household consumption by COICOP class, based on the </a:t>
            </a:r>
            <a:r>
              <a:rPr lang="en-GB" i="1" dirty="0"/>
              <a:t>United Kingdom </a:t>
            </a:r>
            <a:r>
              <a:rPr lang="en-GB" i="1" dirty="0" smtClean="0"/>
              <a:t>Input-Output </a:t>
            </a:r>
            <a:r>
              <a:rPr lang="en-GB" i="1" dirty="0"/>
              <a:t>Analytical Tables 2014</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4182" y="1574289"/>
            <a:ext cx="6135637" cy="3634442"/>
          </a:xfrm>
          <a:prstGeom prst="rect">
            <a:avLst/>
          </a:prstGeom>
        </p:spPr>
      </p:pic>
    </p:spTree>
    <p:extLst>
      <p:ext uri="{BB962C8B-B14F-4D97-AF65-F5344CB8AC3E}">
        <p14:creationId xmlns:p14="http://schemas.microsoft.com/office/powerpoint/2010/main" val="3267877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40407" cy="882143"/>
          </a:xfrm>
        </p:spPr>
        <p:txBody>
          <a:bodyPr/>
          <a:lstStyle/>
          <a:p>
            <a:pPr lvl="1"/>
            <a:r>
              <a:rPr lang="en-GB" b="1" dirty="0"/>
              <a:t>Chart 4.5 </a:t>
            </a:r>
            <a:r>
              <a:rPr lang="en-GB" dirty="0"/>
              <a:t>Unit labour cost growth has strengthened in </a:t>
            </a:r>
            <a:r>
              <a:rPr lang="en-GB" dirty="0" smtClean="0"/>
              <a:t>recent </a:t>
            </a:r>
            <a:r>
              <a:rPr lang="en-GB" dirty="0"/>
              <a:t>years</a:t>
            </a:r>
          </a:p>
          <a:p>
            <a:pPr lvl="2"/>
            <a:r>
              <a:rPr lang="en-GB" dirty="0"/>
              <a:t>Four-quarter unit labour and unit wage cost </a:t>
            </a:r>
            <a:r>
              <a:rPr lang="en-GB" dirty="0" smtClean="0"/>
              <a:t>growth</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Private sector AWE regular pay divided by private sector productivity per head, based on the </a:t>
            </a:r>
            <a:r>
              <a:rPr lang="en-GB" dirty="0" err="1"/>
              <a:t>backcast</a:t>
            </a:r>
            <a:r>
              <a:rPr lang="en-GB" dirty="0"/>
              <a:t> of the final estimate of private sector output. The diamond shows Bank staff’s projection for 2018 Q4.</a:t>
            </a:r>
          </a:p>
          <a:p>
            <a:r>
              <a:rPr lang="en-GB" dirty="0"/>
              <a:t>(b)	Whole-economy labour costs divided by real GDP, based on the </a:t>
            </a:r>
            <a:r>
              <a:rPr lang="en-GB" dirty="0" err="1"/>
              <a:t>backcast</a:t>
            </a:r>
            <a:r>
              <a:rPr lang="en-GB" dirty="0"/>
              <a:t> of the final estimate of GDP. The diamond shows Bank staff’s projection for 2018 Q4.</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712" y="1642086"/>
            <a:ext cx="6182576" cy="3634442"/>
          </a:xfrm>
          <a:prstGeom prst="rect">
            <a:avLst/>
          </a:prstGeom>
        </p:spPr>
      </p:pic>
    </p:spTree>
    <p:extLst>
      <p:ext uri="{BB962C8B-B14F-4D97-AF65-F5344CB8AC3E}">
        <p14:creationId xmlns:p14="http://schemas.microsoft.com/office/powerpoint/2010/main" val="1748073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Chart </a:t>
            </a:r>
            <a:r>
              <a:rPr lang="en-GB" b="1" dirty="0"/>
              <a:t>4.6 </a:t>
            </a:r>
            <a:r>
              <a:rPr lang="en-GB" dirty="0"/>
              <a:t>Compositional effects are estimated to have boosted wage growth in 2018 Q3</a:t>
            </a:r>
          </a:p>
          <a:p>
            <a:pPr lvl="2"/>
            <a:r>
              <a:rPr lang="en-GB" dirty="0"/>
              <a:t>Estimates of the contribution of employment characteristics to four‑quarter wage growth</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Labour Force Survey and Bank calculations</a:t>
            </a:r>
            <a:r>
              <a:rPr lang="en-GB" dirty="0" smtClean="0"/>
              <a:t>.</a:t>
            </a:r>
          </a:p>
          <a:p>
            <a:endParaRPr lang="en-GB" dirty="0"/>
          </a:p>
          <a:p>
            <a:r>
              <a:rPr lang="en-GB" dirty="0" smtClean="0"/>
              <a:t>(</a:t>
            </a:r>
            <a:r>
              <a:rPr lang="en-GB" dirty="0"/>
              <a:t>a)	Estimates are shown relative to their averages over 1995 Q1–2010 Q4. Estimates of the effect of individual and job characteristics are derived from a regression of these characteristics on levels of pay using Labour Force Survey data. The estimate of the total compositional effect is obtained by combining these estimates with changes in the composition of the labour force.</a:t>
            </a:r>
          </a:p>
          <a:p>
            <a:r>
              <a:rPr lang="en-GB" dirty="0"/>
              <a:t>(b)	Other includes age, tenure, gender, region of residence, whether working full-time and whether in public sector employment</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537" y="1888614"/>
            <a:ext cx="6242927" cy="3634442"/>
          </a:xfrm>
          <a:prstGeom prst="rect">
            <a:avLst/>
          </a:prstGeom>
        </p:spPr>
      </p:pic>
    </p:spTree>
    <p:extLst>
      <p:ext uri="{BB962C8B-B14F-4D97-AF65-F5344CB8AC3E}">
        <p14:creationId xmlns:p14="http://schemas.microsoft.com/office/powerpoint/2010/main" val="7362399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4.7 </a:t>
            </a:r>
            <a:r>
              <a:rPr lang="en-GB" dirty="0"/>
              <a:t>Most measures of domestically generated inflation have picked up since 2016</a:t>
            </a:r>
          </a:p>
          <a:p>
            <a:pPr lvl="2"/>
            <a:r>
              <a:rPr lang="en-GB" dirty="0"/>
              <a:t>Measures of domestically generated inflation</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a:xfrm>
            <a:off x="292100" y="5810250"/>
            <a:ext cx="8391590" cy="1047751"/>
          </a:xfrm>
        </p:spPr>
        <p:txBody>
          <a:bodyPr/>
          <a:lstStyle/>
          <a:p>
            <a:r>
              <a:rPr lang="en-GB" dirty="0" smtClean="0"/>
              <a:t>Sources</a:t>
            </a:r>
            <a:r>
              <a:rPr lang="en-GB" dirty="0"/>
              <a:t>: ONS and Bank calculations</a:t>
            </a:r>
            <a:r>
              <a:rPr lang="en-GB" dirty="0" smtClean="0"/>
              <a:t>.</a:t>
            </a:r>
          </a:p>
          <a:p>
            <a:endParaRPr lang="en-GB" dirty="0"/>
          </a:p>
          <a:p>
            <a:r>
              <a:rPr lang="en-GB" dirty="0"/>
              <a:t>(a)	All data are quarterly except core services CPI which are quarterly averages of monthly data. Data for core services CPI and services PPI are to 2018 Q4; data for the GVA and GDP deflators are to 2018 Q3.</a:t>
            </a:r>
          </a:p>
          <a:p>
            <a:r>
              <a:rPr lang="en-GB" dirty="0"/>
              <a:t>(b)	Excludes airfares, package holidays, education and VAT; where Bank staff have adjusted for the rate of VAT there is uncertainty around the precise impact of those changes</a:t>
            </a:r>
            <a:r>
              <a:rPr lang="en-GB" dirty="0" smtClean="0"/>
              <a:t>.</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4182" y="1642086"/>
            <a:ext cx="6135637" cy="3634442"/>
          </a:xfrm>
          <a:prstGeom prst="rect">
            <a:avLst/>
          </a:prstGeom>
        </p:spPr>
      </p:pic>
    </p:spTree>
    <p:extLst>
      <p:ext uri="{BB962C8B-B14F-4D97-AF65-F5344CB8AC3E}">
        <p14:creationId xmlns:p14="http://schemas.microsoft.com/office/powerpoint/2010/main" val="1245417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4.8 </a:t>
            </a:r>
            <a:r>
              <a:rPr lang="en-GB" dirty="0"/>
              <a:t>Consumer services inflation has fallen, even if rents are excluded</a:t>
            </a:r>
          </a:p>
          <a:p>
            <a:pPr lvl="2"/>
            <a:r>
              <a:rPr lang="en-GB" dirty="0"/>
              <a:t>Core services CPI inflation, including and excluding rents</a:t>
            </a:r>
            <a:r>
              <a:rPr lang="en-GB" baseline="30000" dirty="0"/>
              <a:t>(a</a:t>
            </a:r>
            <a:r>
              <a:rPr lang="en-GB" baseline="30000" dirty="0" smtClean="0"/>
              <a:t>)</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Core services CPI is defined in footnote (b) of </a:t>
            </a:r>
            <a:r>
              <a:rPr lang="en-GB" b="1" dirty="0"/>
              <a:t>Chart 4.7</a:t>
            </a:r>
            <a:r>
              <a:rPr lang="en-GB" dirty="0" smtClean="0"/>
              <a:t>.</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7593" y="1745739"/>
            <a:ext cx="6108815" cy="3634442"/>
          </a:xfrm>
          <a:prstGeom prst="rect">
            <a:avLst/>
          </a:prstGeom>
        </p:spPr>
      </p:pic>
    </p:spTree>
    <p:extLst>
      <p:ext uri="{BB962C8B-B14F-4D97-AF65-F5344CB8AC3E}">
        <p14:creationId xmlns:p14="http://schemas.microsoft.com/office/powerpoint/2010/main" val="4180413650"/>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39AD9-F0DF-4C49-B8DC-4830BAFEA464}">
  <ds:schemaRefs>
    <ds:schemaRef ds:uri="http://purl.org/dc/terms/"/>
    <ds:schemaRef ds:uri="CEE65117-4BBE-4C9C-8465-20A300C4D3E5"/>
    <ds:schemaRef ds:uri="http://purl.org/dc/dcmitype/"/>
    <ds:schemaRef ds:uri="http://schemas.microsoft.com/office/infopath/2007/PartnerControls"/>
    <ds:schemaRef ds:uri="http://schemas.openxmlformats.org/package/2006/metadata/core-properties"/>
    <ds:schemaRef ds:uri="94FC26E6-6271-400D-888B-6BC5B0598690"/>
    <ds:schemaRef ds:uri="http://purl.org/dc/elements/1.1/"/>
    <ds:schemaRef ds:uri="http://schemas.microsoft.com/office/2006/metadata/properties"/>
    <ds:schemaRef ds:uri="http://schemas.microsoft.com/office/2006/documentManagement/types"/>
    <ds:schemaRef ds:uri="http://schemas.microsoft.com/sharepoint/v3/fields"/>
    <ds:schemaRef ds:uri="http://schemas.microsoft.com/sharepoint/v3"/>
    <ds:schemaRef ds:uri="94fc26e6-6271-400d-888b-6bc5b0598690"/>
    <ds:schemaRef ds:uri="b67fa5cd-9f58-4c91-ae17-33c31eed239f"/>
    <ds:schemaRef ds:uri="http://www.w3.org/XML/1998/namespace"/>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64</TotalTime>
  <Words>316</Words>
  <Application>Microsoft Office PowerPoint</Application>
  <PresentationFormat>On-screen Show (4:3)</PresentationFormat>
  <Paragraphs>71</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MS PGothic</vt:lpstr>
      <vt:lpstr>MS PGothic</vt:lpstr>
      <vt:lpstr>Arial</vt:lpstr>
      <vt:lpstr>Calibri</vt:lpstr>
      <vt:lpstr>Times</vt:lpstr>
      <vt:lpstr>IR POWERPOINT TEMPLATE</vt:lpstr>
      <vt:lpstr>Inflation Report February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February 2019</dc:title>
  <dc:subject>Section 4: Costs and prices</dc:subject>
  <dc:creator>Bank of England</dc:creator>
  <cp:keywords/>
  <dc:description/>
  <cp:lastModifiedBy>Chapman, Wayne</cp:lastModifiedBy>
  <cp:revision>7</cp:revision>
  <cp:lastPrinted>2014-02-11T15:04:13Z</cp:lastPrinted>
  <dcterms:created xsi:type="dcterms:W3CDTF">2019-02-05T19:14:55Z</dcterms:created>
  <dcterms:modified xsi:type="dcterms:W3CDTF">2019-02-06T19:37:36Z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